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2" r:id="rId4"/>
    <p:sldId id="277" r:id="rId5"/>
    <p:sldId id="274" r:id="rId6"/>
    <p:sldId id="279" r:id="rId7"/>
    <p:sldId id="278" r:id="rId8"/>
    <p:sldId id="276" r:id="rId9"/>
    <p:sldId id="269" r:id="rId10"/>
    <p:sldId id="280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6" d="100"/>
          <a:sy n="66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EE063-04BC-4C37-B041-DB9F41005BAE}" type="datetimeFigureOut">
              <a:rPr lang="en-GB" smtClean="0"/>
              <a:pPr/>
              <a:t>09/12/2010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0A031-4471-4FC0-B502-71D8BF47A9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BFE86-B09E-4CF3-8FDA-C8A961DCE1DE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2255B-C28D-4732-878C-4DA3C47231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2.15pm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2.17pm  </a:t>
            </a:r>
            <a:r>
              <a:rPr lang="en-GB" dirty="0" smtClean="0"/>
              <a:t>(90secs)  write down</a:t>
            </a:r>
            <a:r>
              <a:rPr lang="en-GB" baseline="0" dirty="0" smtClean="0"/>
              <a:t> 5 causes... Feedback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2.25pm  (5-10mins)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2.35pm  - now think about the behaviour that causes issues in ITT....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2.43pm  (10min)  1</a:t>
            </a:r>
            <a:r>
              <a:rPr lang="en-GB" baseline="30000" dirty="0" smtClean="0"/>
              <a:t>st</a:t>
            </a:r>
            <a:r>
              <a:rPr lang="en-GB" dirty="0" smtClean="0"/>
              <a:t> Feedback on the strategies – 1 example from each table/group (and the category it is from)</a:t>
            </a:r>
          </a:p>
          <a:p>
            <a:r>
              <a:rPr lang="en-GB" dirty="0" smtClean="0"/>
              <a:t>            (NEXT SLIDES – the 4 categories)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2.55pm  (10mins) - Issue Petty’s behaviour mgt chapter (</a:t>
            </a:r>
            <a:r>
              <a:rPr lang="en-GB" dirty="0" err="1" smtClean="0"/>
              <a:t>downlaod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3.05pm </a:t>
            </a:r>
            <a:r>
              <a:rPr lang="en-GB" dirty="0" smtClean="0"/>
              <a:t>(5mins) </a:t>
            </a:r>
            <a:r>
              <a:rPr lang="en-GB" dirty="0" smtClean="0"/>
              <a:t>top tips </a:t>
            </a:r>
            <a:r>
              <a:rPr lang="en-GB" dirty="0" smtClean="0"/>
              <a:t>shared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3.15pm  (10mins) Top </a:t>
            </a:r>
            <a:r>
              <a:rPr lang="en-GB" smtClean="0"/>
              <a:t>tips writing</a:t>
            </a:r>
            <a:endParaRPr lang="en-GB" dirty="0" smtClean="0"/>
          </a:p>
          <a:p>
            <a:r>
              <a:rPr lang="en-GB" dirty="0" smtClean="0"/>
              <a:t>             (5mins)</a:t>
            </a:r>
            <a:r>
              <a:rPr lang="en-GB" baseline="0" dirty="0" smtClean="0"/>
              <a:t> </a:t>
            </a:r>
            <a:r>
              <a:rPr lang="en-GB" dirty="0" smtClean="0"/>
              <a:t>Share some top</a:t>
            </a:r>
            <a:r>
              <a:rPr lang="en-GB" baseline="0" dirty="0" smtClean="0"/>
              <a:t> tips – favourite 1 from each table – </a:t>
            </a:r>
            <a:r>
              <a:rPr lang="en-GB" b="1" baseline="0" dirty="0" smtClean="0"/>
              <a:t>for teacher trainers!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3.25pm  Conclude with some resources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255B-C28D-4732-878C-4DA3C472316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0A4F-FBE1-4E97-BE71-D9111402F61B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1689-694F-45B5-B384-5451379CC3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xe-coll.ac.uk/departments/qd/Pages/CPD.aspx" TargetMode="External"/><Relationship Id="rId7" Type="http://schemas.openxmlformats.org/officeDocument/2006/relationships/hyperlink" Target="http://pivotaleducation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eachers.tv/behaviour/paul-dix-profile" TargetMode="External"/><Relationship Id="rId5" Type="http://schemas.openxmlformats.org/officeDocument/2006/relationships/hyperlink" Target="http://www.geoffpetty.com/whatsnew.html" TargetMode="External"/><Relationship Id="rId4" Type="http://schemas.openxmlformats.org/officeDocument/2006/relationships/hyperlink" Target="http://www.suecowley.co.uk/download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85729"/>
            <a:ext cx="8929719" cy="6572272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solidFill>
                  <a:schemeClr val="tx1"/>
                </a:solidFill>
              </a:rPr>
              <a:t>Behaviour </a:t>
            </a:r>
            <a:r>
              <a:rPr lang="en-GB" sz="5200" b="1" dirty="0" smtClean="0">
                <a:solidFill>
                  <a:schemeClr val="tx1"/>
                </a:solidFill>
              </a:rPr>
              <a:t>management</a:t>
            </a:r>
            <a:endParaRPr lang="en-GB" sz="5200" b="1" dirty="0" smtClean="0">
              <a:solidFill>
                <a:schemeClr val="tx1"/>
              </a:solidFill>
            </a:endParaRPr>
          </a:p>
          <a:p>
            <a:endParaRPr lang="en-GB" sz="3600" b="1" dirty="0" smtClean="0">
              <a:solidFill>
                <a:schemeClr val="tx1"/>
              </a:solidFill>
            </a:endParaRPr>
          </a:p>
          <a:p>
            <a:endParaRPr lang="en-GB" sz="1000" b="1" dirty="0" smtClean="0">
              <a:solidFill>
                <a:schemeClr val="tx1"/>
              </a:solidFill>
            </a:endParaRPr>
          </a:p>
          <a:p>
            <a:pPr marL="742950" indent="-742950" algn="l"/>
            <a:r>
              <a:rPr lang="en-GB" sz="3600" b="1" dirty="0" smtClean="0">
                <a:solidFill>
                  <a:schemeClr val="tx1"/>
                </a:solidFill>
              </a:rPr>
              <a:t>	</a:t>
            </a:r>
            <a:r>
              <a:rPr lang="en-GB" sz="3600" b="1" dirty="0" smtClean="0">
                <a:solidFill>
                  <a:schemeClr val="accent3">
                    <a:lumMod val="75000"/>
                  </a:schemeClr>
                </a:solidFill>
              </a:rPr>
              <a:t>Strategies </a:t>
            </a:r>
            <a:r>
              <a:rPr lang="en-GB" sz="3600" b="1" dirty="0" smtClean="0">
                <a:solidFill>
                  <a:schemeClr val="accent3">
                    <a:lumMod val="75000"/>
                  </a:schemeClr>
                </a:solidFill>
              </a:rPr>
              <a:t>for managing groups and individuals – top tips for behaviour </a:t>
            </a:r>
            <a:r>
              <a:rPr lang="en-GB" sz="3600" b="1" dirty="0" smtClean="0">
                <a:solidFill>
                  <a:schemeClr val="accent3">
                    <a:lumMod val="75000"/>
                  </a:schemeClr>
                </a:solidFill>
              </a:rPr>
              <a:t>management for teachers (and teacher trainers)!</a:t>
            </a:r>
            <a:endParaRPr lang="en-GB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742950" indent="-742950" algn="l"/>
            <a:endParaRPr lang="en-GB" sz="3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ACTIVITY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060848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GROUP WORK </a:t>
            </a:r>
            <a:r>
              <a:rPr lang="en-GB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(approx 10mins)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Produce your own </a:t>
            </a:r>
            <a:r>
              <a:rPr lang="en-GB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top tips </a:t>
            </a:r>
          </a:p>
          <a:p>
            <a:endParaRPr lang="en-GB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– for teacher trainers!</a:t>
            </a: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5" y="18864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Useful </a:t>
            </a:r>
            <a:r>
              <a:rPr lang="en-GB" sz="2800" b="1" dirty="0" smtClean="0"/>
              <a:t>resources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>
              <a:hlinkClick r:id="rId3"/>
            </a:endParaRPr>
          </a:p>
          <a:p>
            <a:endParaRPr lang="en-GB" dirty="0" smtClean="0">
              <a:hlinkClick r:id="rId3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764705"/>
          <a:ext cx="8358247" cy="5855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135"/>
                <a:gridCol w="2774112"/>
              </a:tblGrid>
              <a:tr h="936103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Cowley</a:t>
                      </a:r>
                      <a:r>
                        <a:rPr lang="en-GB" sz="2400" dirty="0" smtClean="0"/>
                        <a:t>, S.</a:t>
                      </a:r>
                      <a:r>
                        <a:rPr lang="en-GB" sz="2400" baseline="0" dirty="0" smtClean="0"/>
                        <a:t> (2006) </a:t>
                      </a:r>
                      <a:r>
                        <a:rPr lang="en-GB" sz="2400" i="1" baseline="0" dirty="0" smtClean="0"/>
                        <a:t>Getting the Buggers to Behave. </a:t>
                      </a:r>
                      <a:r>
                        <a:rPr lang="en-GB" sz="2400" i="0" baseline="0" dirty="0" smtClean="0"/>
                        <a:t>London: Continuum.</a:t>
                      </a:r>
                      <a:endParaRPr lang="en-GB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/>
                        <a:t>Cowley</a:t>
                      </a:r>
                      <a:r>
                        <a:rPr lang="en-GB" sz="2400" dirty="0" smtClean="0"/>
                        <a:t>, S.</a:t>
                      </a:r>
                      <a:r>
                        <a:rPr lang="en-GB" sz="2400" baseline="0" dirty="0" smtClean="0"/>
                        <a:t> (2006) </a:t>
                      </a:r>
                      <a:r>
                        <a:rPr lang="en-GB" sz="2400" i="1" baseline="0" dirty="0" err="1" smtClean="0"/>
                        <a:t>Guerilla</a:t>
                      </a:r>
                      <a:r>
                        <a:rPr lang="en-GB" sz="2400" i="1" baseline="0" dirty="0" smtClean="0"/>
                        <a:t> Guide to Teaching. </a:t>
                      </a:r>
                      <a:r>
                        <a:rPr lang="en-GB" sz="2400" i="0" baseline="0" dirty="0" smtClean="0"/>
                        <a:t>London: Continuum</a:t>
                      </a:r>
                      <a:r>
                        <a:rPr lang="en-GB" sz="2400" i="0" baseline="0" dirty="0" smtClean="0"/>
                        <a:t>.</a:t>
                      </a:r>
                      <a:endParaRPr lang="en-GB" sz="24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53-55</a:t>
                      </a:r>
                      <a:endParaRPr lang="en-GB" sz="1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Sue </a:t>
                      </a:r>
                      <a:r>
                        <a:rPr lang="en-GB" sz="2400" dirty="0" err="1" smtClean="0"/>
                        <a:t>Cowley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smtClean="0">
                          <a:solidFill>
                            <a:srgbClr val="0070C0"/>
                          </a:solidFill>
                        </a:rPr>
                        <a:t>[online]</a:t>
                      </a:r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http://www.suecowley.co.uk/downloads.htm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8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GB" sz="2400" baseline="0" dirty="0" smtClean="0"/>
                        <a:t>Petty, G. (2004) </a:t>
                      </a:r>
                      <a:r>
                        <a:rPr lang="en-GB" sz="2400" i="1" baseline="0" dirty="0" smtClean="0"/>
                        <a:t>Teaching </a:t>
                      </a:r>
                      <a:r>
                        <a:rPr lang="en-GB" sz="2400" i="1" baseline="0" dirty="0" smtClean="0"/>
                        <a:t>Today 3rd </a:t>
                      </a:r>
                      <a:r>
                        <a:rPr lang="en-GB" sz="2400" i="1" baseline="0" dirty="0" smtClean="0"/>
                        <a:t>edition</a:t>
                      </a:r>
                      <a:r>
                        <a:rPr lang="en-GB" sz="2400" baseline="0" dirty="0" smtClean="0"/>
                        <a:t>.  Cheltenham: Nelson </a:t>
                      </a:r>
                      <a:r>
                        <a:rPr lang="en-GB" sz="2400" baseline="0" dirty="0" err="1" smtClean="0"/>
                        <a:t>Thornes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Chapter 8 p96-107</a:t>
                      </a:r>
                      <a:endParaRPr lang="en-GB" sz="18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Geoff Petty 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</a:rPr>
                        <a:t>[online]</a:t>
                      </a:r>
                      <a:r>
                        <a:rPr lang="en-GB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GB" sz="2400" baseline="0" dirty="0" smtClean="0"/>
                        <a:t>chapter on classroom management and discipline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http://www.geoffpetty.com/whatsnew.html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Teacher’s TV – Paul Dix profile (Video clip 3</a:t>
                      </a:r>
                      <a:r>
                        <a:rPr lang="en-GB" sz="2400" baseline="0" dirty="0" smtClean="0"/>
                        <a:t>-4mins)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hlinkClick r:id="rId6"/>
                        </a:rPr>
                        <a:t>http://www.teachers.tv/behaviour/paul-dix-profile</a:t>
                      </a:r>
                      <a:r>
                        <a:rPr lang="en-GB" sz="1800" dirty="0" smtClean="0"/>
                        <a:t> 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Pivotal 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</a:rPr>
                        <a:t>[online]</a:t>
                      </a:r>
                      <a:r>
                        <a:rPr lang="en-GB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hlinkClick r:id="rId7"/>
                        </a:rPr>
                        <a:t>http://pivotaleducation.com/</a:t>
                      </a:r>
                      <a:r>
                        <a:rPr lang="en-GB" sz="1800" dirty="0" smtClean="0"/>
                        <a:t> 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GB" b="1" dirty="0" smtClean="0"/>
              <a:t>Causes of unwanted behaviour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7225" y="1214422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ACTIVITY – solo - 90 seconds</a:t>
            </a:r>
          </a:p>
          <a:p>
            <a:endParaRPr lang="en-GB" sz="40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Write down at least 5 possible causes of unwanted 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behaviour</a:t>
            </a:r>
            <a:endParaRPr lang="en-GB" sz="40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 will share our ideas with the group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43307" y="2786058"/>
            <a:ext cx="185738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Causes of challenging behaviour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383157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ctivity at tables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SOLO: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write down behaviour issues you have come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across – think about your ITT trainees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(60 seconds!)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PAIRS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share 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with a partner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mins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GROUPS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share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table 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mins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Identify</a:t>
            </a:r>
            <a:r>
              <a:rPr kumimoji="0" lang="en-GB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one or two that you could focus on in a minute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40466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Behaviour issues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6656"/>
            <a:ext cx="9144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 </a:t>
            </a: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groups at your table (5 </a:t>
            </a:r>
            <a:r>
              <a:rPr lang="en-GB" sz="3600" dirty="0" err="1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mins</a:t>
            </a: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Organise the cards into th</a:t>
            </a:r>
            <a:r>
              <a:rPr lang="en-GB" sz="36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ese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 categories</a:t>
            </a:r>
            <a:endParaRPr kumimoji="0" lang="en-GB" sz="3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Rules and procedures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Teacher-student relationship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Disciplinary interventions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GB" sz="36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Mental set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GB" sz="3600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6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W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hich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strategies might you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use?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choose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 strategy and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consider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how you could use it, or how you have seen it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used.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748463" cy="1123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-4851920"/>
            <a:ext cx="8748463" cy="1123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190" y="1"/>
            <a:ext cx="7930258" cy="697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1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Classroom management:  </a:t>
            </a:r>
            <a:r>
              <a:rPr lang="en-GB" sz="2800" dirty="0" smtClean="0"/>
              <a:t>Mary’s top 10 tips for teachers </a:t>
            </a:r>
            <a:endParaRPr lang="en-GB" sz="2800" dirty="0" smtClean="0"/>
          </a:p>
          <a:p>
            <a:pPr algn="ctr"/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</a:rPr>
              <a:t>Learn their names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Establish your expectations for behaviour (</a:t>
            </a:r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</a:rPr>
              <a:t>eg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 silence when you are speaking) 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</a:rPr>
              <a:t>Negotiate ground rules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Get to know your learners and use their names (to praise as well as discipline)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</a:rPr>
              <a:t>Assume your formal authority – enforce rules </a:t>
            </a:r>
            <a:r>
              <a:rPr lang="en-GB" sz="2400" b="1" dirty="0" err="1" smtClean="0">
                <a:solidFill>
                  <a:srgbClr val="7030A0"/>
                </a:solidFill>
              </a:rPr>
              <a:t>eg</a:t>
            </a:r>
            <a:r>
              <a:rPr lang="en-GB" sz="2400" b="1" dirty="0" smtClean="0">
                <a:solidFill>
                  <a:srgbClr val="7030A0"/>
                </a:solidFill>
              </a:rPr>
              <a:t> health and safety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It is your classroom when you’re teaching– you can walk around it, rearrange it (or get learners to) and move learners around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</a:rPr>
              <a:t>Build your personal authority and personal rapport over time - show respect to earn respect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Create a working 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atmosphere (a positive learning environment)</a:t>
            </a:r>
            <a:endParaRPr lang="en-GB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</a:rPr>
              <a:t>Plan a well organised session that involves and includes everyone</a:t>
            </a:r>
          </a:p>
          <a:p>
            <a:pPr marL="342900" indent="-342900">
              <a:buAutoNum type="arabicPeriod"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Remember we all make mistakes, a professional teacher reflects and adapts!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461</Words>
  <Application>Microsoft Office PowerPoint</Application>
  <PresentationFormat>On-screen Show (4:3)</PresentationFormat>
  <Paragraphs>84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Causes of unwanted behaviour</vt:lpstr>
      <vt:lpstr>Slide 3</vt:lpstr>
      <vt:lpstr>Slide 4</vt:lpstr>
      <vt:lpstr>Slide 5</vt:lpstr>
      <vt:lpstr>Slide 6</vt:lpstr>
      <vt:lpstr>Slide 7</vt:lpstr>
      <vt:lpstr>Slide 8</vt:lpstr>
      <vt:lpstr>Slide 9</vt:lpstr>
      <vt:lpstr>ACTIVITY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</dc:creator>
  <cp:lastModifiedBy>maryturner</cp:lastModifiedBy>
  <cp:revision>43</cp:revision>
  <dcterms:created xsi:type="dcterms:W3CDTF">2009-12-09T20:38:48Z</dcterms:created>
  <dcterms:modified xsi:type="dcterms:W3CDTF">2010-12-09T18:54:19Z</dcterms:modified>
</cp:coreProperties>
</file>