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9" r:id="rId4"/>
    <p:sldId id="260" r:id="rId5"/>
    <p:sldId id="267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563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3A2E1-62DE-4EE8-9889-0260DB58DA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62504-1EAC-4673-8B15-9789F7EA61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4189B-5422-4255-B380-F23AD28CD8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12BB3-9F9C-4DE6-BD47-270B4D8E28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3C361-3FB1-4B62-A972-B457A7764E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75DCF-6718-440F-BA72-6F505C0F7C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62F3E-B19F-4577-86F1-912A71C8DA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E195A-585E-457F-83AE-8BFADE2E94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AE110-9954-4110-A316-D8EF7E53A9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B2E80-9480-4464-AF5E-738D2E733A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FB350-1733-44F2-B73C-A621703D27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552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5530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530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3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E347DED-A7CC-4D6F-A042-E09B98895E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2800" smtClean="0">
                <a:latin typeface="Arial" charset="0"/>
              </a:rPr>
              <a:t>“Its Just Like being a Student”: Making Space for Teachers to Think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z="2400" dirty="0" err="1" smtClean="0"/>
              <a:t>Yvon</a:t>
            </a:r>
            <a:r>
              <a:rPr lang="en-GB" sz="2400" dirty="0" smtClean="0"/>
              <a:t> Appleby University of Central Lancashire, Preston, UK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latin typeface="Arial" charset="0"/>
              </a:rPr>
              <a:t>Thinking and writing together as educators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GB" smtClean="0"/>
              <a:t>Thinking as a ‘transgressive act’ in education – critical, collaborative and a collective voice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Reimagining the meaning of professional identity within managerial educational discourses where CPD and reflection have been individualised and appropriated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Challenging ownership of the written word – rebalancing the power of putting thinking into words to be read</a:t>
            </a:r>
          </a:p>
          <a:p>
            <a:pPr eaLnBrk="1" hangingPunct="1">
              <a:buFontTx/>
              <a:buChar char="•"/>
            </a:pPr>
            <a:endParaRPr lang="en-GB" smtClean="0"/>
          </a:p>
          <a:p>
            <a:pPr eaLnBrk="1" hangingPunct="1">
              <a:buFontTx/>
              <a:buChar char="•"/>
            </a:pPr>
            <a:endParaRPr lang="en-GB" smtClean="0"/>
          </a:p>
          <a:p>
            <a:pPr eaLnBrk="1" hangingPunct="1">
              <a:buFontTx/>
              <a:buChar char="•"/>
            </a:pPr>
            <a:endParaRPr lang="en-GB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>
                <a:latin typeface="Arial" charset="0"/>
              </a:rPr>
              <a:t>Writing a book together: The project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Background -  existing recognition of the value of writing to share research/practice insights</a:t>
            </a:r>
            <a:r>
              <a:rPr lang="en-GB" i="1" smtClean="0"/>
              <a:t>: Through the Looking Glass</a:t>
            </a:r>
          </a:p>
          <a:p>
            <a:pPr eaLnBrk="1" hangingPunct="1"/>
            <a:r>
              <a:rPr lang="en-GB" smtClean="0"/>
              <a:t>University funding to create opportunity for ITT managers and teachers to share insights</a:t>
            </a:r>
          </a:p>
          <a:p>
            <a:pPr eaLnBrk="1" hangingPunct="1"/>
            <a:r>
              <a:rPr lang="en-GB" smtClean="0"/>
              <a:t>Developing existing ITT partnership</a:t>
            </a:r>
          </a:p>
          <a:p>
            <a:pPr eaLnBrk="1" hangingPunct="1"/>
            <a:r>
              <a:rPr lang="en-GB" smtClean="0"/>
              <a:t>Developing individuals by becoming authors not just teachers – a leap in the dark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>
                <a:latin typeface="Arial" charset="0"/>
              </a:rPr>
              <a:t>Making a space to think through writing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Two one day workshops to support writing</a:t>
            </a:r>
          </a:p>
          <a:p>
            <a:pPr eaLnBrk="1" hangingPunct="1"/>
            <a:r>
              <a:rPr lang="en-GB" smtClean="0"/>
              <a:t>Ideas: what matters to you – what do you want to share with others?</a:t>
            </a:r>
          </a:p>
          <a:p>
            <a:pPr eaLnBrk="1" hangingPunct="1"/>
            <a:r>
              <a:rPr lang="en-GB" smtClean="0"/>
              <a:t>How to write – different styles, different voices</a:t>
            </a:r>
          </a:p>
          <a:p>
            <a:pPr eaLnBrk="1" hangingPunct="1"/>
            <a:r>
              <a:rPr lang="en-GB" smtClean="0"/>
              <a:t>Critical reading and discussing what works. What does a book that will be useful look like?</a:t>
            </a:r>
          </a:p>
          <a:p>
            <a:pPr eaLnBrk="1" hangingPunct="1"/>
            <a:r>
              <a:rPr lang="en-GB" smtClean="0"/>
              <a:t>Editing and support whilst writing</a:t>
            </a:r>
          </a:p>
          <a:p>
            <a:pPr eaLnBrk="1" hangingPunct="1">
              <a:buFont typeface="Wingdings" pitchFamily="2" charset="2"/>
              <a:buNone/>
            </a:pPr>
            <a:endParaRPr lang="en-GB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>
                <a:latin typeface="Arial" charset="0"/>
              </a:rPr>
              <a:t>The product…the book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484313"/>
            <a:ext cx="7786687" cy="48625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1200" b="1" smtClean="0"/>
              <a:t>’I look up what do I see ….. your head on the desk, not looking at me!’</a:t>
            </a:r>
            <a:r>
              <a:rPr lang="en-GB" sz="1200" smtClean="0"/>
              <a:t>  - Liz Mayes</a:t>
            </a:r>
          </a:p>
          <a:p>
            <a:pPr eaLnBrk="1" hangingPunct="1">
              <a:lnSpc>
                <a:spcPct val="80000"/>
              </a:lnSpc>
            </a:pPr>
            <a:endParaRPr lang="en-GB" sz="1200" b="1" smtClean="0"/>
          </a:p>
          <a:p>
            <a:pPr eaLnBrk="1" hangingPunct="1">
              <a:lnSpc>
                <a:spcPct val="80000"/>
              </a:lnSpc>
            </a:pPr>
            <a:r>
              <a:rPr lang="en-GB" sz="1200" b="1" smtClean="0"/>
              <a:t>Learning from the Prestolee school experience</a:t>
            </a:r>
            <a:r>
              <a:rPr lang="en-GB" sz="1200" smtClean="0"/>
              <a:t>  - Harold Heath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1200" b="1" smtClean="0"/>
          </a:p>
          <a:p>
            <a:pPr eaLnBrk="1" hangingPunct="1">
              <a:lnSpc>
                <a:spcPct val="80000"/>
              </a:lnSpc>
            </a:pPr>
            <a:r>
              <a:rPr lang="en-GB" sz="1200" b="1" smtClean="0"/>
              <a:t> ’Glimpsing the whole at a glance’: using pictures and images to help teacher trainees make sense of the action research journey</a:t>
            </a:r>
            <a:r>
              <a:rPr lang="en-GB" sz="1200" smtClean="0"/>
              <a:t> –Paolo Reale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1200" b="1" smtClean="0"/>
          </a:p>
          <a:p>
            <a:pPr eaLnBrk="1" hangingPunct="1">
              <a:lnSpc>
                <a:spcPct val="80000"/>
              </a:lnSpc>
            </a:pPr>
            <a:r>
              <a:rPr lang="en-GB" sz="1200" b="1" smtClean="0"/>
              <a:t>’You have to be in it to win it’ reflections on action research</a:t>
            </a:r>
            <a:r>
              <a:rPr lang="en-GB" sz="1200" smtClean="0"/>
              <a:t>  - Karen Kay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1200" b="1" smtClean="0"/>
          </a:p>
          <a:p>
            <a:pPr eaLnBrk="1" hangingPunct="1">
              <a:lnSpc>
                <a:spcPct val="80000"/>
              </a:lnSpc>
            </a:pPr>
            <a:r>
              <a:rPr lang="en-GB" sz="1200" b="1" smtClean="0"/>
              <a:t>Mentoring a tool for learning, reflection and action - </a:t>
            </a:r>
            <a:r>
              <a:rPr lang="en-GB" sz="1200" smtClean="0"/>
              <a:t>Alex Pandolfo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1200" b="1" smtClean="0"/>
          </a:p>
          <a:p>
            <a:pPr eaLnBrk="1" hangingPunct="1">
              <a:lnSpc>
                <a:spcPct val="80000"/>
              </a:lnSpc>
            </a:pPr>
            <a:r>
              <a:rPr lang="en-GB" sz="1200" b="1" smtClean="0"/>
              <a:t>Teaching from a feminist agenda – the influence of feminist pedagogy on initial teacher training- </a:t>
            </a:r>
            <a:endParaRPr lang="en-GB" sz="1200" smtClean="0"/>
          </a:p>
          <a:p>
            <a:pPr eaLnBrk="1" hangingPunct="1">
              <a:lnSpc>
                <a:spcPct val="80000"/>
              </a:lnSpc>
            </a:pPr>
            <a:r>
              <a:rPr lang="en-GB" sz="1200" smtClean="0"/>
              <a:t>Geraldine McCusker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1200" b="1" smtClean="0"/>
          </a:p>
          <a:p>
            <a:pPr eaLnBrk="1" hangingPunct="1">
              <a:lnSpc>
                <a:spcPct val="80000"/>
              </a:lnSpc>
            </a:pPr>
            <a:r>
              <a:rPr lang="en-GB" sz="1200" b="1" smtClean="0"/>
              <a:t>Supporting initial teacher trainees with learning differences</a:t>
            </a:r>
            <a:r>
              <a:rPr lang="en-GB" sz="1200" smtClean="0"/>
              <a:t> - Paul Smith </a:t>
            </a:r>
          </a:p>
          <a:p>
            <a:pPr eaLnBrk="1" hangingPunct="1">
              <a:lnSpc>
                <a:spcPct val="80000"/>
              </a:lnSpc>
            </a:pPr>
            <a:r>
              <a:rPr lang="en-GB" sz="1200" b="1" smtClean="0"/>
              <a:t>-</a:t>
            </a:r>
          </a:p>
          <a:p>
            <a:pPr eaLnBrk="1" hangingPunct="1">
              <a:lnSpc>
                <a:spcPct val="80000"/>
              </a:lnSpc>
            </a:pPr>
            <a:r>
              <a:rPr lang="en-GB" sz="1200" b="1" smtClean="0"/>
              <a:t>Daring to teach teachers: Passion, politics and philosophy in post compulsory</a:t>
            </a:r>
            <a:r>
              <a:rPr lang="en-GB" sz="1200" smtClean="0"/>
              <a:t> </a:t>
            </a:r>
            <a:r>
              <a:rPr lang="en-GB" sz="1200" b="1" smtClean="0"/>
              <a:t>teacher education-</a:t>
            </a:r>
            <a:r>
              <a:rPr lang="en-GB" sz="1200" smtClean="0"/>
              <a:t>  Debbie Bentley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1200" b="1" smtClean="0"/>
          </a:p>
          <a:p>
            <a:pPr eaLnBrk="1" hangingPunct="1">
              <a:lnSpc>
                <a:spcPct val="80000"/>
              </a:lnSpc>
            </a:pPr>
            <a:r>
              <a:rPr lang="en-GB" sz="1200" b="1" smtClean="0"/>
              <a:t>’Action research or research in action’</a:t>
            </a:r>
            <a:r>
              <a:rPr lang="en-GB" sz="1200" smtClean="0"/>
              <a:t>  - Karen Lowe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1200" b="1" smtClean="0"/>
          </a:p>
          <a:p>
            <a:pPr eaLnBrk="1" hangingPunct="1">
              <a:lnSpc>
                <a:spcPct val="80000"/>
              </a:lnSpc>
            </a:pPr>
            <a:r>
              <a:rPr lang="en-GB" sz="1200" b="1" smtClean="0"/>
              <a:t>ITT observations and college quality assurance observations: The same but different? Is there a case for combining the two processes? - </a:t>
            </a:r>
            <a:r>
              <a:rPr lang="en-GB" sz="1200" smtClean="0"/>
              <a:t> Duncan Crossland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1200" b="1" smtClean="0"/>
          </a:p>
          <a:p>
            <a:pPr eaLnBrk="1" hangingPunct="1">
              <a:lnSpc>
                <a:spcPct val="80000"/>
              </a:lnSpc>
            </a:pPr>
            <a:r>
              <a:rPr lang="en-GB" sz="1200" b="1" smtClean="0"/>
              <a:t>’Am I still a teacher?’</a:t>
            </a:r>
            <a:r>
              <a:rPr lang="en-GB" sz="1200" smtClean="0"/>
              <a:t> -  Alison Barton </a:t>
            </a:r>
            <a:endParaRPr lang="en-GB" sz="1200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200" i="1" smtClean="0"/>
              <a:t/>
            </a:r>
            <a:br>
              <a:rPr lang="en-GB" sz="1200" i="1" smtClean="0"/>
            </a:br>
            <a:endParaRPr lang="en-GB" sz="1200" i="1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>
                <a:latin typeface="Arial" charset="0"/>
              </a:rPr>
              <a:t>The practical process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GB" smtClean="0"/>
              <a:t>Speaking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Listening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Debating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Embedding ideas in theory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Finding other work/research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Drafting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Revision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References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>
                <a:latin typeface="Arial" charset="0"/>
              </a:rPr>
              <a:t>The thinking and feeling process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GB" sz="2400" smtClean="0"/>
              <a:t>A space to think outside the continual pressure to ‘always be doing’ at work</a:t>
            </a:r>
          </a:p>
          <a:p>
            <a:pPr eaLnBrk="1" hangingPunct="1">
              <a:buFontTx/>
              <a:buChar char="•"/>
            </a:pPr>
            <a:r>
              <a:rPr lang="en-GB" sz="2400" smtClean="0"/>
              <a:t>The chance  to engage in a community with ideas and beliefs not just about curriculum discussion</a:t>
            </a:r>
          </a:p>
          <a:p>
            <a:pPr eaLnBrk="1" hangingPunct="1">
              <a:buFontTx/>
              <a:buChar char="•"/>
            </a:pPr>
            <a:r>
              <a:rPr lang="en-GB" sz="2400" smtClean="0"/>
              <a:t>The space to reassert being a professional educator – becoming a ‘producer’ rather than ‘consumer’</a:t>
            </a:r>
          </a:p>
          <a:p>
            <a:pPr eaLnBrk="1" hangingPunct="1">
              <a:buFontTx/>
              <a:buChar char="•"/>
            </a:pPr>
            <a:r>
              <a:rPr lang="en-GB" sz="2400" smtClean="0"/>
              <a:t>Having a voice and having influence rather than being a passive recipient</a:t>
            </a:r>
          </a:p>
          <a:p>
            <a:pPr eaLnBrk="1" hangingPunct="1">
              <a:buFontTx/>
              <a:buChar char="•"/>
            </a:pPr>
            <a:r>
              <a:rPr lang="en-GB" sz="2400" smtClean="0"/>
              <a:t>Growing in confidence and self esteem </a:t>
            </a:r>
          </a:p>
          <a:p>
            <a:pPr eaLnBrk="1" hangingPunct="1">
              <a:buFontTx/>
              <a:buChar char="•"/>
            </a:pPr>
            <a:endParaRPr lang="en-GB" sz="2400" smtClean="0"/>
          </a:p>
          <a:p>
            <a:pPr eaLnBrk="1" hangingPunct="1">
              <a:buFontTx/>
              <a:buChar char="•"/>
            </a:pPr>
            <a:endParaRPr lang="en-GB" sz="24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>
                <a:latin typeface="Arial" charset="0"/>
              </a:rPr>
              <a:t>The challenges of engaging in thinking through writing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GB" smtClean="0"/>
              <a:t>Not enough time – ‘would do better next time’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GB" smtClean="0"/>
              <a:t>Critical discussion exposes differences  - communities of practice not always unified or positive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GB" smtClean="0"/>
              <a:t>Exposing oneself as a novice rather than expert – issues of identity management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GB" smtClean="0"/>
              <a:t>‘Writing is hard’ for academics and something to be avoided by teachers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GB" smtClean="0"/>
              <a:t>Apathy or antagonism from colleagues/ managers for wasting time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smtClean="0">
                <a:latin typeface="Arial" charset="0"/>
              </a:rPr>
              <a:t>Moving from being a ‘provider’ of teacher education to becoming a creator through writing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400" smtClean="0"/>
              <a:t>Writing has provided the ‘supported space’ to think and talk about practice and pedagogy </a:t>
            </a:r>
          </a:p>
          <a:p>
            <a:pPr eaLnBrk="1" hangingPunct="1"/>
            <a:r>
              <a:rPr lang="en-GB" sz="2400" smtClean="0"/>
              <a:t>Writing reminds us of the difficulties of communicating our thinking in writing</a:t>
            </a:r>
          </a:p>
          <a:p>
            <a:pPr eaLnBrk="1" hangingPunct="1"/>
            <a:r>
              <a:rPr lang="en-GB" sz="2400" smtClean="0"/>
              <a:t>Discussing what to write supports a reassessment of ‘what matters’ to us individually and in education more generally</a:t>
            </a:r>
          </a:p>
          <a:p>
            <a:pPr eaLnBrk="1" hangingPunct="1"/>
            <a:r>
              <a:rPr lang="en-GB" sz="2400" smtClean="0"/>
              <a:t>The process of writing enables us to be more engaged and critical</a:t>
            </a:r>
          </a:p>
          <a:p>
            <a:pPr eaLnBrk="1" hangingPunct="1"/>
            <a:r>
              <a:rPr lang="en-GB" sz="2400" smtClean="0"/>
              <a:t>We can find our voice and hear the voices of others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>
                <a:latin typeface="Arial" charset="0"/>
              </a:rPr>
              <a:t>Reflections not simply conclusions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2400" smtClean="0"/>
              <a:t>‘This was the first chance to stop and think about an issue I have felt strongly about but had not previously written about. It was time to take stock and identify how I would like to see change implemented and what would be the consequences of that change.’</a:t>
            </a:r>
          </a:p>
          <a:p>
            <a:pPr eaLnBrk="1" hangingPunct="1">
              <a:buFont typeface="Wingdings" pitchFamily="2" charset="2"/>
              <a:buNone/>
            </a:pPr>
            <a:endParaRPr lang="en-GB" sz="2400" smtClean="0"/>
          </a:p>
          <a:p>
            <a:pPr eaLnBrk="1" hangingPunct="1">
              <a:buFont typeface="Wingdings" pitchFamily="2" charset="2"/>
              <a:buNone/>
            </a:pPr>
            <a:r>
              <a:rPr lang="en-GB" sz="2400" smtClean="0"/>
              <a:t>‘I’ve valued discussing the issues/ideas with like-minded colleagues. We do this so little in FE and it’s a joy to be given time to do this. It’s hugely stimulating if rather exposing!’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143</TotalTime>
  <Words>718</Words>
  <Application>Microsoft Office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Layers</vt:lpstr>
      <vt:lpstr>“Its Just Like being a Student”: Making Space for Teachers to Think</vt:lpstr>
      <vt:lpstr>Writing a book together: The project</vt:lpstr>
      <vt:lpstr>Making a space to think through writing</vt:lpstr>
      <vt:lpstr>The product…the book</vt:lpstr>
      <vt:lpstr>The practical process</vt:lpstr>
      <vt:lpstr>The thinking and feeling process</vt:lpstr>
      <vt:lpstr>The challenges of engaging in thinking through writing</vt:lpstr>
      <vt:lpstr>Moving from being a ‘provider’ of teacher education to becoming a creator through writing</vt:lpstr>
      <vt:lpstr>Reflections not simply conclusions</vt:lpstr>
      <vt:lpstr>Thinking and writing together as educators</vt:lpstr>
    </vt:vector>
  </TitlesOfParts>
  <Company>University of Central Lancashire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together: Making a space to think and talk</dc:title>
  <dc:creator>yappleby</dc:creator>
  <cp:lastModifiedBy>TECH</cp:lastModifiedBy>
  <cp:revision>10</cp:revision>
  <dcterms:created xsi:type="dcterms:W3CDTF">2009-05-28T13:15:22Z</dcterms:created>
  <dcterms:modified xsi:type="dcterms:W3CDTF">2011-04-08T09:34:43Z</dcterms:modified>
</cp:coreProperties>
</file>